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12192000"/>
  <p:notesSz cx="7010400" cy="11582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B2B"/>
    <a:srgbClr val="C6A474"/>
    <a:srgbClr val="285C4D"/>
    <a:srgbClr val="CEB186"/>
    <a:srgbClr val="781031"/>
    <a:srgbClr val="DFC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6247" autoAdjust="0"/>
  </p:normalViewPr>
  <p:slideViewPr>
    <p:cSldViewPr snapToGrid="0">
      <p:cViewPr>
        <p:scale>
          <a:sx n="125" d="100"/>
          <a:sy n="125" d="100"/>
        </p:scale>
        <p:origin x="2010" y="-4920"/>
      </p:cViewPr>
      <p:guideLst>
        <p:guide orient="horz" pos="384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Manzano López" userId="62695656-2d59-484c-b0af-acb46fbf41c9" providerId="ADAL" clId="{26FE4B01-EA65-49F5-AE69-0163638D426D}"/>
    <pc:docChg chg="modSld">
      <pc:chgData name="Sonia Manzano López" userId="62695656-2d59-484c-b0af-acb46fbf41c9" providerId="ADAL" clId="{26FE4B01-EA65-49F5-AE69-0163638D426D}" dt="2025-04-03T17:46:35.902" v="1" actId="6549"/>
      <pc:docMkLst>
        <pc:docMk/>
      </pc:docMkLst>
      <pc:sldChg chg="modSp mod">
        <pc:chgData name="Sonia Manzano López" userId="62695656-2d59-484c-b0af-acb46fbf41c9" providerId="ADAL" clId="{26FE4B01-EA65-49F5-AE69-0163638D426D}" dt="2025-04-03T17:46:35.902" v="1" actId="6549"/>
        <pc:sldMkLst>
          <pc:docMk/>
          <pc:sldMk cId="3014665607" sldId="257"/>
        </pc:sldMkLst>
        <pc:spChg chg="mod">
          <ac:chgData name="Sonia Manzano López" userId="62695656-2d59-484c-b0af-acb46fbf41c9" providerId="ADAL" clId="{26FE4B01-EA65-49F5-AE69-0163638D426D}" dt="2025-04-03T17:46:35.902" v="1" actId="6549"/>
          <ac:spMkLst>
            <pc:docMk/>
            <pc:sldMk cId="3014665607" sldId="257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81132"/>
          </a:xfrm>
          <a:prstGeom prst="rect">
            <a:avLst/>
          </a:prstGeom>
        </p:spPr>
        <p:txBody>
          <a:bodyPr vert="horz" lIns="101654" tIns="50827" rIns="101654" bIns="50827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581132"/>
          </a:xfrm>
          <a:prstGeom prst="rect">
            <a:avLst/>
          </a:prstGeom>
        </p:spPr>
        <p:txBody>
          <a:bodyPr vert="horz" lIns="101654" tIns="50827" rIns="101654" bIns="50827" rtlCol="0"/>
          <a:lstStyle>
            <a:lvl1pPr algn="r">
              <a:defRPr sz="1300"/>
            </a:lvl1pPr>
          </a:lstStyle>
          <a:p>
            <a:fld id="{35CB0AEE-A700-49FE-9AD8-104AFB1CB609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06650" y="1447800"/>
            <a:ext cx="2197100" cy="3908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1654" tIns="50827" rIns="101654" bIns="50827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5574030"/>
            <a:ext cx="5608320" cy="4560570"/>
          </a:xfrm>
          <a:prstGeom prst="rect">
            <a:avLst/>
          </a:prstGeom>
        </p:spPr>
        <p:txBody>
          <a:bodyPr vert="horz" lIns="101654" tIns="50827" rIns="101654" bIns="508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1001271"/>
            <a:ext cx="3037840" cy="581131"/>
          </a:xfrm>
          <a:prstGeom prst="rect">
            <a:avLst/>
          </a:prstGeom>
        </p:spPr>
        <p:txBody>
          <a:bodyPr vert="horz" lIns="101654" tIns="50827" rIns="101654" bIns="50827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11001271"/>
            <a:ext cx="3037840" cy="581131"/>
          </a:xfrm>
          <a:prstGeom prst="rect">
            <a:avLst/>
          </a:prstGeom>
        </p:spPr>
        <p:txBody>
          <a:bodyPr vert="horz" lIns="101654" tIns="50827" rIns="101654" bIns="50827" rtlCol="0" anchor="b"/>
          <a:lstStyle>
            <a:lvl1pPr algn="r">
              <a:defRPr sz="1300"/>
            </a:lvl1pPr>
          </a:lstStyle>
          <a:p>
            <a:fld id="{07540B02-961D-4942-9E07-620492FEB7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89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40B02-961D-4942-9E07-620492FEB74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854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" y="3425985"/>
            <a:ext cx="6858000" cy="274137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C8C0F66-B585-32D1-6258-87EAB5B426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5" t="26209" r="10048" b="26806"/>
          <a:stretch/>
        </p:blipFill>
        <p:spPr bwMode="auto">
          <a:xfrm>
            <a:off x="3923104" y="473141"/>
            <a:ext cx="2647950" cy="8153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n 14" descr="Imagen que contiene Logotipo&#10;&#10;El contenido generado por IA puede ser incorrecto.">
            <a:extLst>
              <a:ext uri="{FF2B5EF4-FFF2-40B4-BE49-F238E27FC236}">
                <a16:creationId xmlns:a16="http://schemas.microsoft.com/office/drawing/2014/main" id="{CF95909A-EF1C-5403-0A00-1B4DAA31925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5" y="636933"/>
            <a:ext cx="2757976" cy="588905"/>
          </a:xfrm>
          <a:prstGeom prst="rect">
            <a:avLst/>
          </a:prstGeom>
        </p:spPr>
      </p:pic>
      <p:pic>
        <p:nvPicPr>
          <p:cNvPr id="17" name="Imagen 16" descr="Diagrama&#10;&#10;El contenido generado por IA puede ser incorrecto.">
            <a:extLst>
              <a:ext uri="{FF2B5EF4-FFF2-40B4-BE49-F238E27FC236}">
                <a16:creationId xmlns:a16="http://schemas.microsoft.com/office/drawing/2014/main" id="{31A9C814-F369-4C13-6DCC-54D189F17FA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385" y="687395"/>
            <a:ext cx="1126429" cy="1126429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1F648756-E5BC-7B1B-0008-49C617B67B0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00" y="11316968"/>
            <a:ext cx="6409054" cy="69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288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52F-70FE-4B26-9586-AEEF4333DEB0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  <p:pic>
        <p:nvPicPr>
          <p:cNvPr id="5" name="Imagen 29">
            <a:extLst>
              <a:ext uri="{FF2B5EF4-FFF2-40B4-BE49-F238E27FC236}">
                <a16:creationId xmlns:a16="http://schemas.microsoft.com/office/drawing/2014/main" id="{E8A62E32-133D-4851-9FF2-B6DF61067316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7" t="9205" r="21668" b="15872"/>
          <a:stretch/>
        </p:blipFill>
        <p:spPr bwMode="auto">
          <a:xfrm>
            <a:off x="5220162" y="315957"/>
            <a:ext cx="985434" cy="986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8 Imagen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5" t="5169" r="55252" b="86500"/>
          <a:stretch/>
        </p:blipFill>
        <p:spPr>
          <a:xfrm>
            <a:off x="589944" y="508418"/>
            <a:ext cx="2839453" cy="84221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" y="3425985"/>
            <a:ext cx="6858000" cy="274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79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F452F-70FE-4B26-9586-AEEF4333DEB0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AECDD-1CC9-4975-8111-2E63816CF3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71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dec.buengobierno.gob.mx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mailto:contraloria.social@nube.seb.gob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adroTexto 31">
            <a:extLst>
              <a:ext uri="{FF2B5EF4-FFF2-40B4-BE49-F238E27FC236}">
                <a16:creationId xmlns:a16="http://schemas.microsoft.com/office/drawing/2014/main" id="{6D6A262D-FA06-4CB5-BBFE-6A4AD637524C}"/>
              </a:ext>
            </a:extLst>
          </p:cNvPr>
          <p:cNvSpPr txBox="1"/>
          <p:nvPr/>
        </p:nvSpPr>
        <p:spPr>
          <a:xfrm>
            <a:off x="327916" y="7536995"/>
            <a:ext cx="6202166" cy="28275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marR="53340" lvl="0" indent="-342900" algn="just">
              <a:lnSpc>
                <a:spcPct val="105000"/>
              </a:lnSpc>
              <a:buClr>
                <a:srgbClr val="285C4D"/>
              </a:buClr>
              <a:buFont typeface="Symbol" panose="05050102010706020507" pitchFamily="18" charset="2"/>
              <a:buChar char=""/>
            </a:pPr>
            <a:r>
              <a:rPr lang="es-MX" sz="950" dirty="0">
                <a:latin typeface="Montserrat" panose="00000500000000000000" pitchFamily="2" charset="0"/>
              </a:rPr>
              <a:t>A través del Sistema Integral de Denuncias Ciudadanas (SIDEC) en la liga </a:t>
            </a:r>
            <a:r>
              <a:rPr lang="es-MX" sz="950" dirty="0">
                <a:latin typeface="Montserrat" panose="00000500000000000000" pitchFamily="2" charset="0"/>
                <a:hlinkClick r:id="rId3"/>
              </a:rPr>
              <a:t>https://sidec.buengobierno.gob.mx/</a:t>
            </a:r>
            <a:endParaRPr lang="es-MX" sz="950" dirty="0">
              <a:latin typeface="Montserrat" panose="00000500000000000000" pitchFamily="2" charset="0"/>
            </a:endParaRPr>
          </a:p>
          <a:p>
            <a:pPr marL="342900" marR="53340" lvl="0" indent="-342900" algn="just">
              <a:lnSpc>
                <a:spcPct val="105000"/>
              </a:lnSpc>
              <a:buClr>
                <a:srgbClr val="285C4D"/>
              </a:buClr>
              <a:buFont typeface="Symbol" panose="05050102010706020507" pitchFamily="18" charset="2"/>
              <a:buChar char=""/>
            </a:pPr>
            <a:endParaRPr lang="es-MX" sz="950" dirty="0">
              <a:latin typeface="Montserrat" panose="00000500000000000000" pitchFamily="2" charset="0"/>
            </a:endParaRPr>
          </a:p>
          <a:p>
            <a:pPr marL="342900" marR="53340" lvl="0" indent="-342900" algn="just">
              <a:lnSpc>
                <a:spcPct val="105000"/>
              </a:lnSpc>
              <a:buClr>
                <a:srgbClr val="285C4D"/>
              </a:buClr>
              <a:buFont typeface="Symbol" panose="05050102010706020507" pitchFamily="18" charset="2"/>
              <a:buChar char=""/>
            </a:pPr>
            <a:r>
              <a:rPr lang="es-MX" sz="950" dirty="0">
                <a:latin typeface="Montserrat"/>
              </a:rPr>
              <a:t>Mediante escrito presentado en la Secretaría de Anticorrupción y Buen Gobierno, ubicada en Avenida Insurgentes Sur 1735, Colonia Guadalupe </a:t>
            </a:r>
            <a:r>
              <a:rPr lang="es-MX" sz="950" dirty="0" err="1">
                <a:latin typeface="Montserrat"/>
              </a:rPr>
              <a:t>Inn</a:t>
            </a:r>
            <a:r>
              <a:rPr lang="es-MX" sz="950" dirty="0">
                <a:latin typeface="Montserrat"/>
              </a:rPr>
              <a:t>, C. P. 01020, Alcaldía Álvaro Obregón, Ciudad de México. </a:t>
            </a:r>
          </a:p>
          <a:p>
            <a:pPr marL="171450" marR="53340" lvl="0" indent="-171450" algn="just">
              <a:lnSpc>
                <a:spcPct val="105000"/>
              </a:lnSpc>
              <a:buClr>
                <a:srgbClr val="285C4D"/>
              </a:buClr>
              <a:buFont typeface="Arial" panose="020B0604020202020204" pitchFamily="34" charset="0"/>
              <a:buChar char="•"/>
            </a:pPr>
            <a:endParaRPr lang="es-MX" sz="950" dirty="0">
              <a:latin typeface="Montserrat" panose="00000500000000000000" pitchFamily="2" charset="0"/>
            </a:endParaRPr>
          </a:p>
          <a:p>
            <a:pPr marL="342900" marR="53340" lvl="0" indent="-342900" algn="just">
              <a:lnSpc>
                <a:spcPct val="105000"/>
              </a:lnSpc>
              <a:buClr>
                <a:srgbClr val="285C4D"/>
              </a:buClr>
              <a:buFont typeface="Symbol" panose="05050102010706020507" pitchFamily="18" charset="2"/>
              <a:buChar char=""/>
            </a:pPr>
            <a:r>
              <a:rPr lang="es-MX" sz="950" dirty="0">
                <a:latin typeface="Montserrat" panose="00000500000000000000" pitchFamily="2" charset="0"/>
              </a:rPr>
              <a:t>Vía telefónica: En caso de requerir asesoría en la presentación de denuncias, podrán comunicarse a los teléfonos 55 2000 2000 y al número gratuito 800 112 87 00</a:t>
            </a:r>
          </a:p>
          <a:p>
            <a:pPr marR="53340" lvl="0" algn="just">
              <a:lnSpc>
                <a:spcPct val="105000"/>
              </a:lnSpc>
              <a:buClr>
                <a:srgbClr val="285C4D"/>
              </a:buClr>
            </a:pPr>
            <a:endParaRPr lang="es-MX" sz="950" dirty="0">
              <a:latin typeface="Montserrat" panose="00000500000000000000" pitchFamily="2" charset="0"/>
            </a:endParaRPr>
          </a:p>
          <a:p>
            <a:pPr marL="342900" marR="53340" indent="-342900" algn="just">
              <a:lnSpc>
                <a:spcPct val="105000"/>
              </a:lnSpc>
              <a:spcAft>
                <a:spcPts val="800"/>
              </a:spcAft>
              <a:buClr>
                <a:srgbClr val="285C4D"/>
              </a:buClr>
              <a:buFont typeface="Symbol" panose="05050102010706020507" pitchFamily="18" charset="2"/>
              <a:buChar char=""/>
            </a:pPr>
            <a:r>
              <a:rPr lang="es-MX" sz="950" dirty="0">
                <a:latin typeface="Montserrat" panose="00000500000000000000" pitchFamily="2" charset="0"/>
              </a:rPr>
              <a:t>Secretaría de Educación Pública: a los teléfonos de la SEP: TELSEP (55) 36 01 75 99 en la Ciudad de México o al 800 288 6688 (Lada sin costo). También puede realizarse en el correo electrónico: </a:t>
            </a:r>
            <a:r>
              <a:rPr lang="es-MX" sz="950" dirty="0">
                <a:latin typeface="Montserrat" panose="00000500000000000000" pitchFamily="2" charset="0"/>
                <a:hlinkClick r:id="rId4"/>
              </a:rPr>
              <a:t>contraloria.social@nube.seb.gob.mx</a:t>
            </a:r>
            <a:r>
              <a:rPr lang="es-MX" sz="950" dirty="0">
                <a:latin typeface="Montserrat" panose="00000500000000000000" pitchFamily="2" charset="0"/>
              </a:rPr>
              <a:t>, correspondiente a la instancia normativa. </a:t>
            </a:r>
          </a:p>
          <a:p>
            <a:pPr marL="171450" marR="53340" lvl="0" indent="-171450" algn="just">
              <a:lnSpc>
                <a:spcPct val="105000"/>
              </a:lnSpc>
              <a:buClr>
                <a:srgbClr val="285C4D"/>
              </a:buClr>
              <a:buFont typeface="Arial" panose="020B0604020202020204" pitchFamily="34" charset="0"/>
              <a:buChar char="•"/>
            </a:pPr>
            <a:endParaRPr lang="es-MX" sz="950" dirty="0">
              <a:latin typeface="Montserrat" panose="00000500000000000000" pitchFamily="2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MX" sz="950" dirty="0">
                <a:latin typeface="Montserrat" panose="00000500000000000000" pitchFamily="2" charset="0"/>
              </a:rPr>
              <a:t>Órgano Interno de Control de la SEP en los teléfonos (55) 36 01 8799 y (55) 36 01 84 00, en la ext. 48543 (Ciudad de México).</a:t>
            </a:r>
          </a:p>
          <a:p>
            <a:pPr marL="171450" marR="53340" lvl="0" indent="-171450" algn="just">
              <a:lnSpc>
                <a:spcPct val="105000"/>
              </a:lnSpc>
              <a:spcAft>
                <a:spcPts val="0"/>
              </a:spcAft>
              <a:buClr>
                <a:srgbClr val="285C4D"/>
              </a:buClr>
              <a:buFont typeface="Arial" panose="020B0604020202020204" pitchFamily="34" charset="0"/>
              <a:buChar char="•"/>
            </a:pPr>
            <a:endParaRPr lang="es-MX" sz="9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3FEDC7D3-A436-4FF9-82FF-EE80CB5F7042}"/>
              </a:ext>
            </a:extLst>
          </p:cNvPr>
          <p:cNvGrpSpPr/>
          <p:nvPr/>
        </p:nvGrpSpPr>
        <p:grpSpPr>
          <a:xfrm>
            <a:off x="1297224" y="11451882"/>
            <a:ext cx="5241089" cy="587175"/>
            <a:chOff x="1379609" y="11247980"/>
            <a:chExt cx="6858000" cy="587175"/>
          </a:xfrm>
        </p:grpSpPr>
        <p:sp>
          <p:nvSpPr>
            <p:cNvPr id="24" name="Rectángulo 23"/>
            <p:cNvSpPr/>
            <p:nvPr/>
          </p:nvSpPr>
          <p:spPr>
            <a:xfrm>
              <a:off x="1379609" y="11247980"/>
              <a:ext cx="685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b="1" dirty="0">
                  <a:solidFill>
                    <a:srgbClr val="133B2B"/>
                  </a:solidFill>
                  <a:latin typeface="Montserrat" panose="0200050500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Dirección General de Formación Continua a Docentes y Directivos</a:t>
              </a:r>
              <a:endParaRPr lang="es-MX" sz="800" dirty="0">
                <a:solidFill>
                  <a:srgbClr val="133B2B"/>
                </a:solidFill>
                <a:effectLst/>
                <a:latin typeface="Montserra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2784580" y="11604323"/>
              <a:ext cx="31760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900" dirty="0">
                  <a:solidFill>
                    <a:srgbClr val="133B2B"/>
                  </a:solidFill>
                  <a:latin typeface="Montserrat" panose="02000505000000020004" pitchFamily="2" charset="0"/>
                </a:rPr>
                <a:t>https://formacioncontinua.sep.gob.mx/</a:t>
              </a:r>
            </a:p>
          </p:txBody>
        </p:sp>
      </p:grpSp>
      <p:sp>
        <p:nvSpPr>
          <p:cNvPr id="31" name="Cuadro de texto 40">
            <a:extLst>
              <a:ext uri="{FF2B5EF4-FFF2-40B4-BE49-F238E27FC236}">
                <a16:creationId xmlns:a16="http://schemas.microsoft.com/office/drawing/2014/main" id="{9B433217-F9EC-4D82-A58F-E22147F056BB}"/>
              </a:ext>
            </a:extLst>
          </p:cNvPr>
          <p:cNvSpPr txBox="1"/>
          <p:nvPr/>
        </p:nvSpPr>
        <p:spPr>
          <a:xfrm>
            <a:off x="967227" y="10920458"/>
            <a:ext cx="4977275" cy="3905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700" dirty="0">
                <a:solidFill>
                  <a:srgbClr val="133B2B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Este Programa es público, ajeno a cualquier partido político.</a:t>
            </a:r>
            <a:endParaRPr lang="es-MX" sz="1200" dirty="0">
              <a:solidFill>
                <a:srgbClr val="133B2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MX" sz="700" dirty="0">
                <a:solidFill>
                  <a:srgbClr val="133B2B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Queda prohibido el uso para fines distintos a los establecidos en el Programa.</a:t>
            </a:r>
            <a:endParaRPr lang="es-MX" sz="1200" dirty="0">
              <a:solidFill>
                <a:srgbClr val="133B2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EA4CBB06-189B-431A-94F2-17439DA3B2EF}"/>
              </a:ext>
            </a:extLst>
          </p:cNvPr>
          <p:cNvGrpSpPr/>
          <p:nvPr/>
        </p:nvGrpSpPr>
        <p:grpSpPr>
          <a:xfrm>
            <a:off x="740545" y="5381778"/>
            <a:ext cx="5591796" cy="1993249"/>
            <a:chOff x="791048" y="4711131"/>
            <a:chExt cx="5422521" cy="1993249"/>
          </a:xfrm>
        </p:grpSpPr>
        <p:grpSp>
          <p:nvGrpSpPr>
            <p:cNvPr id="36" name="Grupo 35">
              <a:extLst>
                <a:ext uri="{FF2B5EF4-FFF2-40B4-BE49-F238E27FC236}">
                  <a16:creationId xmlns:a16="http://schemas.microsoft.com/office/drawing/2014/main" id="{6E41DEE2-A460-4BF3-845B-3FD1CD7741B9}"/>
                </a:ext>
              </a:extLst>
            </p:cNvPr>
            <p:cNvGrpSpPr/>
            <p:nvPr/>
          </p:nvGrpSpPr>
          <p:grpSpPr>
            <a:xfrm>
              <a:off x="829869" y="6004348"/>
              <a:ext cx="5383700" cy="700032"/>
              <a:chOff x="829869" y="6081262"/>
              <a:chExt cx="5383700" cy="700032"/>
            </a:xfrm>
          </p:grpSpPr>
          <p:pic>
            <p:nvPicPr>
              <p:cNvPr id="6" name="Imagen 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50" t="6098" r="3078" b="9921"/>
              <a:stretch/>
            </p:blipFill>
            <p:spPr>
              <a:xfrm>
                <a:off x="829869" y="6081262"/>
                <a:ext cx="596886" cy="562138"/>
              </a:xfrm>
              <a:prstGeom prst="rect">
                <a:avLst/>
              </a:prstGeom>
            </p:spPr>
          </p:pic>
          <p:sp>
            <p:nvSpPr>
              <p:cNvPr id="20" name="Rectángulo 19"/>
              <p:cNvSpPr/>
              <p:nvPr/>
            </p:nvSpPr>
            <p:spPr>
              <a:xfrm>
                <a:off x="1487747" y="6258074"/>
                <a:ext cx="47258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1400" dirty="0">
                    <a:solidFill>
                      <a:srgbClr val="133B2B"/>
                    </a:solidFill>
                    <a:latin typeface="Montserrat" panose="00000500000000000000" pitchFamily="2" charset="0"/>
                  </a:rPr>
                  <a:t>Enviando tus opiniones, quejas, denuncias y sugerencias sobre el PRODEP a:</a:t>
                </a:r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3BD9375A-0A69-4739-AFA5-31FF4F1DE5F2}"/>
                </a:ext>
              </a:extLst>
            </p:cNvPr>
            <p:cNvGrpSpPr/>
            <p:nvPr/>
          </p:nvGrpSpPr>
          <p:grpSpPr>
            <a:xfrm>
              <a:off x="793629" y="4711131"/>
              <a:ext cx="5395190" cy="589073"/>
              <a:chOff x="793629" y="4711131"/>
              <a:chExt cx="5395190" cy="589073"/>
            </a:xfrm>
          </p:grpSpPr>
          <p:pic>
            <p:nvPicPr>
              <p:cNvPr id="8" name="Imagen 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989" r="11748" b="11493"/>
              <a:stretch/>
            </p:blipFill>
            <p:spPr>
              <a:xfrm>
                <a:off x="793629" y="4711131"/>
                <a:ext cx="669367" cy="589073"/>
              </a:xfrm>
              <a:prstGeom prst="rect">
                <a:avLst/>
              </a:prstGeom>
            </p:spPr>
          </p:pic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F5AE0D07-DBC1-4489-B6D7-0E06ABC4B806}"/>
                  </a:ext>
                </a:extLst>
              </p:cNvPr>
              <p:cNvSpPr/>
              <p:nvPr/>
            </p:nvSpPr>
            <p:spPr>
              <a:xfrm>
                <a:off x="1462996" y="4918452"/>
                <a:ext cx="4725823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1400" dirty="0">
                    <a:solidFill>
                      <a:srgbClr val="133B2B"/>
                    </a:solidFill>
                    <a:latin typeface="Montserrat" panose="00000500000000000000" pitchFamily="2" charset="0"/>
                  </a:rPr>
                  <a:t>Formando parte del Comité de Contraloría Social</a:t>
                </a:r>
              </a:p>
            </p:txBody>
          </p:sp>
        </p:grpSp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0381B031-66A7-48C6-9A87-5391CC18063A}"/>
                </a:ext>
              </a:extLst>
            </p:cNvPr>
            <p:cNvGrpSpPr/>
            <p:nvPr/>
          </p:nvGrpSpPr>
          <p:grpSpPr>
            <a:xfrm>
              <a:off x="791048" y="5302806"/>
              <a:ext cx="5422521" cy="738664"/>
              <a:chOff x="791048" y="5341263"/>
              <a:chExt cx="5422521" cy="738664"/>
            </a:xfrm>
          </p:grpSpPr>
          <p:pic>
            <p:nvPicPr>
              <p:cNvPr id="7" name="Imagen 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622" t="56037" b="10435"/>
              <a:stretch/>
            </p:blipFill>
            <p:spPr>
              <a:xfrm>
                <a:off x="791048" y="5376460"/>
                <a:ext cx="674529" cy="628546"/>
              </a:xfrm>
              <a:prstGeom prst="rect">
                <a:avLst/>
              </a:prstGeom>
            </p:spPr>
          </p:pic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0CF0DF8F-7E9C-49AD-BAC2-CA440C9159D3}"/>
                  </a:ext>
                </a:extLst>
              </p:cNvPr>
              <p:cNvSpPr/>
              <p:nvPr/>
            </p:nvSpPr>
            <p:spPr>
              <a:xfrm>
                <a:off x="1487747" y="5341263"/>
                <a:ext cx="472582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1400" dirty="0">
                    <a:solidFill>
                      <a:srgbClr val="133B2B"/>
                    </a:solidFill>
                    <a:latin typeface="Montserrat" panose="00000500000000000000" pitchFamily="2" charset="0"/>
                  </a:rPr>
                  <a:t>Canalizando tus opiniones sobre el PRODEP a través del Comité de Contraloría Social o el Responsable de la Contraloría Social en tu Estado</a:t>
                </a:r>
              </a:p>
            </p:txBody>
          </p:sp>
        </p:grp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1049500-126E-1140-D8A6-DE92EA44631F}"/>
              </a:ext>
            </a:extLst>
          </p:cNvPr>
          <p:cNvGrpSpPr/>
          <p:nvPr/>
        </p:nvGrpSpPr>
        <p:grpSpPr>
          <a:xfrm>
            <a:off x="1133856" y="2291577"/>
            <a:ext cx="4590288" cy="814995"/>
            <a:chOff x="47374" y="1889064"/>
            <a:chExt cx="4590288" cy="814995"/>
          </a:xfrm>
          <a:gradFill flip="none" rotWithShape="1">
            <a:gsLst>
              <a:gs pos="0">
                <a:srgbClr val="133B2B"/>
              </a:gs>
              <a:gs pos="100000">
                <a:srgbClr val="285C4D"/>
              </a:gs>
            </a:gsLst>
            <a:lin ang="10800000" scaled="1"/>
            <a:tileRect/>
          </a:gradFill>
        </p:grpSpPr>
        <p:sp>
          <p:nvSpPr>
            <p:cNvPr id="3" name="Rectángulo 10">
              <a:extLst>
                <a:ext uri="{FF2B5EF4-FFF2-40B4-BE49-F238E27FC236}">
                  <a16:creationId xmlns:a16="http://schemas.microsoft.com/office/drawing/2014/main" id="{D409FECD-ADA5-8977-479F-0454CD6BFC42}"/>
                </a:ext>
              </a:extLst>
            </p:cNvPr>
            <p:cNvSpPr/>
            <p:nvPr/>
          </p:nvSpPr>
          <p:spPr>
            <a:xfrm>
              <a:off x="47374" y="1889064"/>
              <a:ext cx="4590288" cy="814995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12">
              <a:extLst>
                <a:ext uri="{FF2B5EF4-FFF2-40B4-BE49-F238E27FC236}">
                  <a16:creationId xmlns:a16="http://schemas.microsoft.com/office/drawing/2014/main" id="{A353EC3D-2175-4398-3032-3473875FBD45}"/>
                </a:ext>
              </a:extLst>
            </p:cNvPr>
            <p:cNvSpPr/>
            <p:nvPr/>
          </p:nvSpPr>
          <p:spPr>
            <a:xfrm>
              <a:off x="253410" y="2004174"/>
              <a:ext cx="4184161" cy="646986"/>
            </a:xfrm>
            <a:prstGeom prst="round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s-MX" sz="3200" dirty="0">
                  <a:solidFill>
                    <a:schemeClr val="bg1"/>
                  </a:solidFill>
                  <a:latin typeface="Montserrat Black" panose="00000A00000000000000" pitchFamily="2" charset="0"/>
                </a:rPr>
                <a:t>Contraloría Social</a:t>
              </a:r>
            </a:p>
          </p:txBody>
        </p:sp>
      </p:grpSp>
      <p:sp>
        <p:nvSpPr>
          <p:cNvPr id="10" name="Rectángulo 9">
            <a:extLst>
              <a:ext uri="{FF2B5EF4-FFF2-40B4-BE49-F238E27FC236}">
                <a16:creationId xmlns:a16="http://schemas.microsoft.com/office/drawing/2014/main" id="{D54C1414-5C04-2089-2C7E-3AF112896A61}"/>
              </a:ext>
            </a:extLst>
          </p:cNvPr>
          <p:cNvSpPr/>
          <p:nvPr/>
        </p:nvSpPr>
        <p:spPr>
          <a:xfrm>
            <a:off x="2163359" y="4765911"/>
            <a:ext cx="28424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kern="0" dirty="0">
                <a:solidFill>
                  <a:srgbClr val="133B2B"/>
                </a:solidFill>
                <a:latin typeface="Montserrat" panose="00000500000000000000" pitchFamily="2" charset="0"/>
              </a:rPr>
              <a:t>¡Participa!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3BD934A-9C5B-1826-1910-A8D3C4099CE1}"/>
              </a:ext>
            </a:extLst>
          </p:cNvPr>
          <p:cNvSpPr/>
          <p:nvPr/>
        </p:nvSpPr>
        <p:spPr>
          <a:xfrm>
            <a:off x="604912" y="4365056"/>
            <a:ext cx="57019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>
                <a:latin typeface="Montserrat" panose="00000500000000000000" pitchFamily="2" charset="0"/>
              </a:rPr>
              <a:t>Si eres beneficiario de los programas de Formación Continua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59B9FDD-33EF-84B1-0D59-110A642A4058}"/>
              </a:ext>
            </a:extLst>
          </p:cNvPr>
          <p:cNvSpPr/>
          <p:nvPr/>
        </p:nvSpPr>
        <p:spPr>
          <a:xfrm>
            <a:off x="525657" y="3343949"/>
            <a:ext cx="5806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latin typeface="Montserrat" panose="00000500000000000000" pitchFamily="2" charset="0"/>
              </a:rPr>
              <a:t>La Contraloría Social es el mecanismo para que las personas beneficiarias de los programas federales de desarrollo social verifiquen, de manera organizada, el cumplimiento de las metas y la correcta aplicación de los recursos públicos asignados a dichos programas.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EB919B0-1F64-3269-7C26-C5767087F392}"/>
              </a:ext>
            </a:extLst>
          </p:cNvPr>
          <p:cNvSpPr txBox="1"/>
          <p:nvPr/>
        </p:nvSpPr>
        <p:spPr>
          <a:xfrm>
            <a:off x="652403" y="1833102"/>
            <a:ext cx="5553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Montserrat" panose="00000500000000000000" pitchFamily="2" charset="0"/>
              </a:rPr>
              <a:t>Programa para el Desarrollo Profesional Docente tipo básico.</a:t>
            </a:r>
          </a:p>
        </p:txBody>
      </p:sp>
    </p:spTree>
    <p:extLst>
      <p:ext uri="{BB962C8B-B14F-4D97-AF65-F5344CB8AC3E}">
        <p14:creationId xmlns:p14="http://schemas.microsoft.com/office/powerpoint/2010/main" val="3014665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1361</TotalTime>
  <Words>341</Words>
  <Application>Microsoft Office PowerPoint</Application>
  <PresentationFormat>Panorámica</PresentationFormat>
  <Paragraphs>22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Black</vt:lpstr>
      <vt:lpstr>Symbol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DITM</dc:creator>
  <cp:lastModifiedBy>Sonia Manzano López</cp:lastModifiedBy>
  <cp:revision>53</cp:revision>
  <cp:lastPrinted>2019-04-09T19:39:32Z</cp:lastPrinted>
  <dcterms:created xsi:type="dcterms:W3CDTF">2017-08-29T18:48:17Z</dcterms:created>
  <dcterms:modified xsi:type="dcterms:W3CDTF">2025-04-03T17:46:43Z</dcterms:modified>
</cp:coreProperties>
</file>